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type="screen16x9"/>
  <p:notesSz cx="6858000" cy="9144000"/>
  <p:embeddedFontLst>
    <p:embeddedFont>
      <p:font typeface="Proxima Nova" charset="0"/>
      <p:regular r:id="rId20"/>
      <p:bold r:id="rId21"/>
      <p:italic r:id="rId22"/>
      <p:boldItalic r:id="rId23"/>
    </p:embeddedFont>
    <p:embeddedFont>
      <p:font typeface="Georgia" pitchFamily="18" charset="0"/>
      <p:regular r:id="rId24"/>
      <p:bold r:id="rId25"/>
      <p:italic r:id="rId26"/>
      <p:boldItalic r:id="rId27"/>
    </p:embeddedFont>
    <p:embeddedFont>
      <p:font typeface="Merriweather" charset="0"/>
      <p:regular r:id="rId28"/>
      <p:bold r:id="rId29"/>
      <p:italic r:id="rId30"/>
      <p:boldItalic r:id="rId31"/>
    </p:embeddedFont>
    <p:embeddedFont>
      <p:font typeface="Playfair Display"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0" d="100"/>
          <a:sy n="90" d="100"/>
        </p:scale>
        <p:origin x="-576" y="-5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42e3e7cd_1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4feddac4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4feddac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4f7b91ab5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4f7b91ab5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4f7b91ab5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4f7b91ab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4f7b91e5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4f7b91e5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4feddac4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4feddac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4feddac4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4feddac4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42e3e7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42e3e7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f4b554c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ab3a369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42e3e7cd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9c40d9f9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9c40d9f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4400e73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4f7751ef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4f7751ef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4f7b91ab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4f7b91ab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b9a3abeb_0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b9a3abe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5"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05" name="Google Shape;105;p25"/>
          <p:cNvSpPr txBox="1">
            <a:spLocks noGrp="1"/>
          </p:cNvSpPr>
          <p:nvPr>
            <p:ph type="ctrTitle"/>
          </p:nvPr>
        </p:nvSpPr>
        <p:spPr>
          <a:xfrm>
            <a:off x="510450" y="597950"/>
            <a:ext cx="8123100" cy="158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F463 </a:t>
            </a:r>
            <a:endParaRPr/>
          </a:p>
          <a:p>
            <a:pPr marL="0" lvl="0" indent="0" algn="ctr" rtl="0">
              <a:spcBef>
                <a:spcPts val="0"/>
              </a:spcBef>
              <a:spcAft>
                <a:spcPts val="0"/>
              </a:spcAft>
              <a:buNone/>
            </a:pPr>
            <a:r>
              <a:rPr lang="en"/>
              <a:t>CRYPTOGRAPHY PROJECT</a:t>
            </a:r>
            <a:endParaRPr/>
          </a:p>
        </p:txBody>
      </p:sp>
      <p:sp>
        <p:nvSpPr>
          <p:cNvPr id="106" name="Google Shape;106;p25"/>
          <p:cNvSpPr txBox="1">
            <a:spLocks noGrp="1"/>
          </p:cNvSpPr>
          <p:nvPr>
            <p:ph type="subTitle" idx="1"/>
          </p:nvPr>
        </p:nvSpPr>
        <p:spPr>
          <a:xfrm>
            <a:off x="3178975" y="111875"/>
            <a:ext cx="26574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No: 5</a:t>
            </a:r>
            <a:endParaRPr/>
          </a:p>
        </p:txBody>
      </p:sp>
      <p:cxnSp>
        <p:nvCxnSpPr>
          <p:cNvPr id="107" name="Google Shape;107;p25"/>
          <p:cNvCxnSpPr/>
          <p:nvPr/>
        </p:nvCxnSpPr>
        <p:spPr>
          <a:xfrm>
            <a:off x="2522975" y="2961175"/>
            <a:ext cx="4098300" cy="27900"/>
          </a:xfrm>
          <a:prstGeom prst="straightConnector1">
            <a:avLst/>
          </a:prstGeom>
          <a:noFill/>
          <a:ln w="19050" cap="flat" cmpd="sng">
            <a:solidFill>
              <a:schemeClr val="lt1"/>
            </a:solidFill>
            <a:prstDash val="solid"/>
            <a:round/>
            <a:headEnd type="none" w="med" len="med"/>
            <a:tailEnd type="none" w="med" len="med"/>
          </a:ln>
        </p:spPr>
      </p:cxnSp>
      <p:sp>
        <p:nvSpPr>
          <p:cNvPr id="108" name="Google Shape;108;p25"/>
          <p:cNvSpPr txBox="1"/>
          <p:nvPr/>
        </p:nvSpPr>
        <p:spPr>
          <a:xfrm>
            <a:off x="2306850" y="2186450"/>
            <a:ext cx="45303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Georgia"/>
                <a:ea typeface="Georgia"/>
                <a:cs typeface="Georgia"/>
                <a:sym typeface="Georgia"/>
              </a:rPr>
              <a:t>Blockchain in the Legal System</a:t>
            </a:r>
            <a:endParaRPr sz="2400">
              <a:solidFill>
                <a:srgbClr val="FFFFFF"/>
              </a:solidFill>
              <a:latin typeface="Georgia"/>
              <a:ea typeface="Georgia"/>
              <a:cs typeface="Georgia"/>
              <a:sym typeface="Georgia"/>
            </a:endParaRPr>
          </a:p>
        </p:txBody>
      </p:sp>
      <p:pic>
        <p:nvPicPr>
          <p:cNvPr id="109" name="Google Shape;109;p25"/>
          <p:cNvPicPr preferRelativeResize="0"/>
          <p:nvPr/>
        </p:nvPicPr>
        <p:blipFill>
          <a:blip r:embed="rId4">
            <a:alphaModFix/>
          </a:blip>
          <a:stretch>
            <a:fillRect/>
          </a:stretch>
        </p:blipFill>
        <p:spPr>
          <a:xfrm>
            <a:off x="2675062" y="3135750"/>
            <a:ext cx="3794125" cy="18801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4"/>
          <p:cNvSpPr txBox="1">
            <a:spLocks noGrp="1"/>
          </p:cNvSpPr>
          <p:nvPr>
            <p:ph type="title"/>
          </p:nvPr>
        </p:nvSpPr>
        <p:spPr>
          <a:xfrm>
            <a:off x="311700" y="9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rPr>
              <a:t>Verify Transaction()</a:t>
            </a:r>
            <a:endParaRPr sz="2100" b="1">
              <a:solidFill>
                <a:srgbClr val="666666"/>
              </a:solidFill>
            </a:endParaRPr>
          </a:p>
        </p:txBody>
      </p:sp>
      <p:sp>
        <p:nvSpPr>
          <p:cNvPr id="186" name="Google Shape;186;p3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Screenshot showing process of zkp</a:t>
            </a:r>
            <a:endParaRPr/>
          </a:p>
        </p:txBody>
      </p:sp>
      <p:sp>
        <p:nvSpPr>
          <p:cNvPr id="187" name="Google Shape;187;p34"/>
          <p:cNvSpPr txBox="1">
            <a:spLocks noGrp="1"/>
          </p:cNvSpPr>
          <p:nvPr>
            <p:ph type="body" idx="2"/>
          </p:nvPr>
        </p:nvSpPr>
        <p:spPr>
          <a:xfrm>
            <a:off x="5559900" y="941700"/>
            <a:ext cx="3272400" cy="3717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The case has a unique password that will be known only to valid users.</a:t>
            </a:r>
            <a:endParaRPr sz="1500"/>
          </a:p>
          <a:p>
            <a:pPr marL="457200" lvl="0" indent="-323850" algn="l" rtl="0">
              <a:spcBef>
                <a:spcPts val="0"/>
              </a:spcBef>
              <a:spcAft>
                <a:spcPts val="0"/>
              </a:spcAft>
              <a:buSzPts val="1500"/>
              <a:buChar char="●"/>
            </a:pPr>
            <a:r>
              <a:rPr lang="en" sz="1500"/>
              <a:t>This will be treated as sensitive information </a:t>
            </a:r>
            <a:r>
              <a:rPr lang="en" sz="1500" b="1">
                <a:solidFill>
                  <a:srgbClr val="FF9900"/>
                </a:solidFill>
              </a:rPr>
              <a:t>(x)</a:t>
            </a:r>
            <a:r>
              <a:rPr lang="en" sz="1500"/>
              <a:t> that the user has to prove they know.</a:t>
            </a:r>
            <a:endParaRPr sz="1500"/>
          </a:p>
          <a:p>
            <a:pPr marL="0" lvl="0" indent="0" algn="l" rtl="0">
              <a:spcBef>
                <a:spcPts val="1600"/>
              </a:spcBef>
              <a:spcAft>
                <a:spcPts val="0"/>
              </a:spcAft>
              <a:buNone/>
            </a:pPr>
            <a:r>
              <a:rPr lang="en" sz="1500" b="1">
                <a:solidFill>
                  <a:srgbClr val="6AA84F"/>
                </a:solidFill>
              </a:rPr>
              <a:t>For simplicity we have chosen case password (x)=2, and g=2 &amp; p=11.</a:t>
            </a:r>
            <a:endParaRPr sz="1500" b="1">
              <a:solidFill>
                <a:srgbClr val="6AA84F"/>
              </a:solidFill>
            </a:endParaRPr>
          </a:p>
          <a:p>
            <a:pPr marL="0" lvl="0" indent="0" algn="l" rtl="0">
              <a:spcBef>
                <a:spcPts val="1600"/>
              </a:spcBef>
              <a:spcAft>
                <a:spcPts val="1600"/>
              </a:spcAft>
              <a:buNone/>
            </a:pPr>
            <a:r>
              <a:rPr lang="en" sz="1500" b="1">
                <a:solidFill>
                  <a:srgbClr val="000000"/>
                </a:solidFill>
              </a:rPr>
              <a:t>STEP 1</a:t>
            </a:r>
            <a:r>
              <a:rPr lang="en" sz="1500" b="1"/>
              <a:t>:</a:t>
            </a:r>
            <a:r>
              <a:rPr lang="en" sz="1500"/>
              <a:t> User chooses random number </a:t>
            </a:r>
            <a:r>
              <a:rPr lang="en" sz="1500" b="1">
                <a:solidFill>
                  <a:srgbClr val="FF9900"/>
                </a:solidFill>
              </a:rPr>
              <a:t>(r) </a:t>
            </a:r>
            <a:r>
              <a:rPr lang="en" sz="1500">
                <a:solidFill>
                  <a:srgbClr val="434343"/>
                </a:solidFill>
              </a:rPr>
              <a:t>and computes </a:t>
            </a:r>
            <a:r>
              <a:rPr lang="en" sz="1500" b="1">
                <a:solidFill>
                  <a:srgbClr val="FF9900"/>
                </a:solidFill>
              </a:rPr>
              <a:t>(h)</a:t>
            </a:r>
            <a:r>
              <a:rPr lang="en" sz="1500" b="1">
                <a:solidFill>
                  <a:srgbClr val="434343"/>
                </a:solidFill>
              </a:rPr>
              <a:t> </a:t>
            </a:r>
            <a:r>
              <a:rPr lang="en" sz="1500">
                <a:solidFill>
                  <a:srgbClr val="434343"/>
                </a:solidFill>
              </a:rPr>
              <a:t>according to the given instructions.</a:t>
            </a:r>
            <a:endParaRPr b="1">
              <a:solidFill>
                <a:srgbClr val="6AA84F"/>
              </a:solidFill>
            </a:endParaRPr>
          </a:p>
        </p:txBody>
      </p:sp>
      <p:pic>
        <p:nvPicPr>
          <p:cNvPr id="188" name="Google Shape;188;p34"/>
          <p:cNvPicPr preferRelativeResize="0"/>
          <p:nvPr/>
        </p:nvPicPr>
        <p:blipFill>
          <a:blip r:embed="rId3">
            <a:alphaModFix/>
          </a:blip>
          <a:stretch>
            <a:fillRect/>
          </a:stretch>
        </p:blipFill>
        <p:spPr>
          <a:xfrm>
            <a:off x="110250" y="592950"/>
            <a:ext cx="5161489" cy="4415401"/>
          </a:xfrm>
          <a:prstGeom prst="rect">
            <a:avLst/>
          </a:prstGeom>
          <a:noFill/>
          <a:ln>
            <a:noFill/>
          </a:ln>
        </p:spPr>
      </p:pic>
      <p:cxnSp>
        <p:nvCxnSpPr>
          <p:cNvPr id="189" name="Google Shape;189;p34"/>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195" name="Google Shape;195;p35"/>
          <p:cNvSpPr txBox="1">
            <a:spLocks noGrp="1"/>
          </p:cNvSpPr>
          <p:nvPr>
            <p:ph type="body" idx="2"/>
          </p:nvPr>
        </p:nvSpPr>
        <p:spPr>
          <a:xfrm>
            <a:off x="5510225" y="1731201"/>
            <a:ext cx="3324900" cy="157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1"/>
              <a:t>STEP 2: </a:t>
            </a:r>
            <a:r>
              <a:rPr lang="en" sz="1700"/>
              <a:t>Verifier returns random bit </a:t>
            </a:r>
            <a:r>
              <a:rPr lang="en" sz="1700" b="1">
                <a:solidFill>
                  <a:srgbClr val="FF9900"/>
                </a:solidFill>
              </a:rPr>
              <a:t>(b) </a:t>
            </a:r>
            <a:r>
              <a:rPr lang="en" sz="1700">
                <a:solidFill>
                  <a:srgbClr val="434343"/>
                </a:solidFill>
              </a:rPr>
              <a:t>, follow instructions to compute </a:t>
            </a:r>
            <a:r>
              <a:rPr lang="en" sz="1700" b="1">
                <a:solidFill>
                  <a:srgbClr val="FF9900"/>
                </a:solidFill>
              </a:rPr>
              <a:t>(s)</a:t>
            </a:r>
            <a:r>
              <a:rPr lang="en" sz="1700">
                <a:solidFill>
                  <a:srgbClr val="434343"/>
                </a:solidFill>
              </a:rPr>
              <a:t>.</a:t>
            </a:r>
            <a:endParaRPr sz="1700">
              <a:solidFill>
                <a:srgbClr val="434343"/>
              </a:solidFill>
            </a:endParaRPr>
          </a:p>
          <a:p>
            <a:pPr marL="0" lvl="0" indent="0" algn="l" rtl="0">
              <a:spcBef>
                <a:spcPts val="1600"/>
              </a:spcBef>
              <a:spcAft>
                <a:spcPts val="0"/>
              </a:spcAft>
              <a:buNone/>
            </a:pPr>
            <a:r>
              <a:rPr lang="en" sz="1700">
                <a:solidFill>
                  <a:srgbClr val="434343"/>
                </a:solidFill>
              </a:rPr>
              <a:t>Click on button </a:t>
            </a:r>
            <a:r>
              <a:rPr lang="en" sz="1700" b="1">
                <a:solidFill>
                  <a:srgbClr val="434343"/>
                </a:solidFill>
              </a:rPr>
              <a:t>S value</a:t>
            </a:r>
            <a:r>
              <a:rPr lang="en" sz="1700">
                <a:solidFill>
                  <a:srgbClr val="434343"/>
                </a:solidFill>
              </a:rPr>
              <a:t>.</a:t>
            </a:r>
            <a:endParaRPr sz="1700">
              <a:solidFill>
                <a:srgbClr val="434343"/>
              </a:solidFill>
            </a:endParaRPr>
          </a:p>
          <a:p>
            <a:pPr marL="0" lvl="0" indent="0" algn="l" rtl="0">
              <a:spcBef>
                <a:spcPts val="1600"/>
              </a:spcBef>
              <a:spcAft>
                <a:spcPts val="1600"/>
              </a:spcAft>
              <a:buNone/>
            </a:pPr>
            <a:endParaRPr>
              <a:solidFill>
                <a:srgbClr val="434343"/>
              </a:solidFill>
            </a:endParaRPr>
          </a:p>
        </p:txBody>
      </p:sp>
      <p:pic>
        <p:nvPicPr>
          <p:cNvPr id="196" name="Google Shape;196;p35"/>
          <p:cNvPicPr preferRelativeResize="0"/>
          <p:nvPr/>
        </p:nvPicPr>
        <p:blipFill rotWithShape="1">
          <a:blip r:embed="rId3">
            <a:alphaModFix/>
          </a:blip>
          <a:srcRect t="6156"/>
          <a:stretch/>
        </p:blipFill>
        <p:spPr>
          <a:xfrm>
            <a:off x="137625" y="213650"/>
            <a:ext cx="5372599" cy="4847129"/>
          </a:xfrm>
          <a:prstGeom prst="rect">
            <a:avLst/>
          </a:prstGeom>
          <a:noFill/>
          <a:ln>
            <a:noFill/>
          </a:ln>
        </p:spPr>
      </p:pic>
      <p:cxnSp>
        <p:nvCxnSpPr>
          <p:cNvPr id="197" name="Google Shape;197;p35"/>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03" name="Google Shape;203;p36"/>
          <p:cNvSpPr txBox="1">
            <a:spLocks noGrp="1"/>
          </p:cNvSpPr>
          <p:nvPr>
            <p:ph type="body" idx="2"/>
          </p:nvPr>
        </p:nvSpPr>
        <p:spPr>
          <a:xfrm>
            <a:off x="5671000" y="910750"/>
            <a:ext cx="3228300" cy="241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If </a:t>
            </a:r>
            <a:r>
              <a:rPr lang="en" sz="1700" b="1">
                <a:solidFill>
                  <a:srgbClr val="FF9900"/>
                </a:solidFill>
              </a:rPr>
              <a:t>(g^s)modp = h(y^b)modp</a:t>
            </a:r>
            <a:r>
              <a:rPr lang="en" sz="1700"/>
              <a:t> then zero knowledge proof is complete and transaction is verified.</a:t>
            </a:r>
            <a:endParaRPr sz="1700"/>
          </a:p>
          <a:p>
            <a:pPr marL="0" lvl="0" indent="0" algn="l" rtl="0">
              <a:spcBef>
                <a:spcPts val="1600"/>
              </a:spcBef>
              <a:spcAft>
                <a:spcPts val="0"/>
              </a:spcAft>
              <a:buNone/>
            </a:pPr>
            <a:r>
              <a:rPr lang="en" sz="1700" b="1"/>
              <a:t>OK</a:t>
            </a:r>
            <a:r>
              <a:rPr lang="en" sz="1700"/>
              <a:t> button is now enabled.</a:t>
            </a:r>
            <a:endParaRPr sz="1700"/>
          </a:p>
          <a:p>
            <a:pPr marL="0" lvl="0" indent="0" algn="l" rtl="0">
              <a:spcBef>
                <a:spcPts val="1600"/>
              </a:spcBef>
              <a:spcAft>
                <a:spcPts val="0"/>
              </a:spcAft>
              <a:buNone/>
            </a:pPr>
            <a:r>
              <a:rPr lang="en" sz="1700"/>
              <a:t>Click to complete transaction.</a:t>
            </a:r>
            <a:endParaRPr sz="1700"/>
          </a:p>
          <a:p>
            <a:pPr marL="0" lvl="0" indent="0" algn="l" rtl="0">
              <a:spcBef>
                <a:spcPts val="1600"/>
              </a:spcBef>
              <a:spcAft>
                <a:spcPts val="1600"/>
              </a:spcAft>
              <a:buNone/>
            </a:pPr>
            <a:r>
              <a:rPr lang="en" sz="1700"/>
              <a:t>The block is now added to the blockchain.</a:t>
            </a:r>
            <a:endParaRPr sz="1700"/>
          </a:p>
        </p:txBody>
      </p:sp>
      <p:pic>
        <p:nvPicPr>
          <p:cNvPr id="204" name="Google Shape;204;p36"/>
          <p:cNvPicPr preferRelativeResize="0"/>
          <p:nvPr/>
        </p:nvPicPr>
        <p:blipFill rotWithShape="1">
          <a:blip r:embed="rId3">
            <a:alphaModFix/>
          </a:blip>
          <a:srcRect t="6041"/>
          <a:stretch/>
        </p:blipFill>
        <p:spPr>
          <a:xfrm>
            <a:off x="79525" y="150825"/>
            <a:ext cx="5353426" cy="4841876"/>
          </a:xfrm>
          <a:prstGeom prst="rect">
            <a:avLst/>
          </a:prstGeom>
          <a:noFill/>
          <a:ln>
            <a:noFill/>
          </a:ln>
        </p:spPr>
      </p:pic>
      <p:cxnSp>
        <p:nvCxnSpPr>
          <p:cNvPr id="205" name="Google Shape;205;p36"/>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6330450" y="221575"/>
            <a:ext cx="2501700" cy="434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0"/>
              </a:spcAft>
              <a:buNone/>
            </a:pPr>
            <a:endParaRPr sz="1400"/>
          </a:p>
          <a:p>
            <a:pPr marL="0" lvl="0" indent="0" algn="ctr" rtl="0">
              <a:spcBef>
                <a:spcPts val="1600"/>
              </a:spcBef>
              <a:spcAft>
                <a:spcPts val="1600"/>
              </a:spcAft>
              <a:buNone/>
            </a:pPr>
            <a:r>
              <a:rPr lang="en" sz="1400"/>
              <a:t>If the values don’t match, messages showing error is displayed.</a:t>
            </a:r>
            <a:endParaRPr sz="1400"/>
          </a:p>
        </p:txBody>
      </p:sp>
      <p:pic>
        <p:nvPicPr>
          <p:cNvPr id="211" name="Google Shape;211;p37"/>
          <p:cNvPicPr preferRelativeResize="0"/>
          <p:nvPr/>
        </p:nvPicPr>
        <p:blipFill rotWithShape="1">
          <a:blip r:embed="rId3">
            <a:alphaModFix/>
          </a:blip>
          <a:srcRect l="4019" t="8353" r="43640" b="64453"/>
          <a:stretch/>
        </p:blipFill>
        <p:spPr>
          <a:xfrm>
            <a:off x="427325" y="1540613"/>
            <a:ext cx="5127677" cy="1709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311700" y="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Merriweather"/>
                <a:ea typeface="Merriweather"/>
                <a:cs typeface="Merriweather"/>
                <a:sym typeface="Merriweather"/>
              </a:rPr>
              <a:t>Mine Block</a:t>
            </a:r>
            <a:endParaRPr sz="2100" b="1">
              <a:solidFill>
                <a:srgbClr val="666666"/>
              </a:solidFill>
              <a:latin typeface="Merriweather"/>
              <a:ea typeface="Merriweather"/>
              <a:cs typeface="Merriweather"/>
              <a:sym typeface="Merriweather"/>
            </a:endParaRPr>
          </a:p>
        </p:txBody>
      </p:sp>
      <p:sp>
        <p:nvSpPr>
          <p:cNvPr id="217" name="Google Shape;217;p38"/>
          <p:cNvSpPr txBox="1">
            <a:spLocks noGrp="1"/>
          </p:cNvSpPr>
          <p:nvPr>
            <p:ph type="body" idx="2"/>
          </p:nvPr>
        </p:nvSpPr>
        <p:spPr>
          <a:xfrm>
            <a:off x="5555100" y="1012950"/>
            <a:ext cx="3277200" cy="29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sz="1700"/>
              <a:t>Now,</a:t>
            </a:r>
            <a:r>
              <a:rPr lang="en" sz="1700" i="1"/>
              <a:t>  Mine Block</a:t>
            </a:r>
            <a:r>
              <a:rPr lang="en" sz="1700"/>
              <a:t> button is active and when clicked on, mines the block and displays the</a:t>
            </a:r>
            <a:r>
              <a:rPr lang="en" sz="1700" b="1"/>
              <a:t> hash value</a:t>
            </a:r>
            <a:r>
              <a:rPr lang="en" sz="1700"/>
              <a:t> in the box.</a:t>
            </a:r>
            <a:endParaRPr sz="1700"/>
          </a:p>
          <a:p>
            <a:pPr marL="0" lvl="0" indent="0" algn="l" rtl="0">
              <a:spcBef>
                <a:spcPts val="1600"/>
              </a:spcBef>
              <a:spcAft>
                <a:spcPts val="1600"/>
              </a:spcAft>
              <a:buNone/>
            </a:pPr>
            <a:r>
              <a:rPr lang="en" sz="1700"/>
              <a:t>You can now click on </a:t>
            </a:r>
            <a:r>
              <a:rPr lang="en" sz="1700" i="1"/>
              <a:t>View User </a:t>
            </a:r>
            <a:r>
              <a:rPr lang="en" sz="1700"/>
              <a:t>to view the current blockchain.</a:t>
            </a:r>
            <a:endParaRPr sz="1700"/>
          </a:p>
        </p:txBody>
      </p:sp>
      <p:pic>
        <p:nvPicPr>
          <p:cNvPr id="218" name="Google Shape;218;p38"/>
          <p:cNvPicPr preferRelativeResize="0"/>
          <p:nvPr/>
        </p:nvPicPr>
        <p:blipFill rotWithShape="1">
          <a:blip r:embed="rId3">
            <a:alphaModFix/>
          </a:blip>
          <a:srcRect t="63196" b="-2647"/>
          <a:stretch/>
        </p:blipFill>
        <p:spPr>
          <a:xfrm>
            <a:off x="185625" y="1667637"/>
            <a:ext cx="5244425" cy="1808225"/>
          </a:xfrm>
          <a:prstGeom prst="rect">
            <a:avLst/>
          </a:prstGeom>
          <a:noFill/>
          <a:ln>
            <a:noFill/>
          </a:ln>
        </p:spPr>
      </p:pic>
      <p:cxnSp>
        <p:nvCxnSpPr>
          <p:cNvPr id="219" name="Google Shape;219;p38"/>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9"/>
          <p:cNvSpPr txBox="1">
            <a:spLocks noGrp="1"/>
          </p:cNvSpPr>
          <p:nvPr>
            <p:ph type="title"/>
          </p:nvPr>
        </p:nvSpPr>
        <p:spPr>
          <a:xfrm>
            <a:off x="311700" y="189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Merriweather"/>
                <a:ea typeface="Merriweather"/>
                <a:cs typeface="Merriweather"/>
                <a:sym typeface="Merriweather"/>
              </a:rPr>
              <a:t>View User</a:t>
            </a:r>
            <a:endParaRPr sz="2100" b="1">
              <a:solidFill>
                <a:srgbClr val="666666"/>
              </a:solidFill>
              <a:latin typeface="Merriweather"/>
              <a:ea typeface="Merriweather"/>
              <a:cs typeface="Merriweather"/>
              <a:sym typeface="Merriweather"/>
            </a:endParaRPr>
          </a:p>
        </p:txBody>
      </p:sp>
      <p:sp>
        <p:nvSpPr>
          <p:cNvPr id="225" name="Google Shape;225;p39"/>
          <p:cNvSpPr txBox="1">
            <a:spLocks noGrp="1"/>
          </p:cNvSpPr>
          <p:nvPr>
            <p:ph type="body" idx="2"/>
          </p:nvPr>
        </p:nvSpPr>
        <p:spPr>
          <a:xfrm>
            <a:off x="5409725" y="815850"/>
            <a:ext cx="3355500" cy="38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This page displays the data present in the current blockchain.</a:t>
            </a:r>
            <a:endParaRPr sz="1700"/>
          </a:p>
          <a:p>
            <a:pPr marL="0" lvl="0" indent="0" algn="l" rtl="0">
              <a:spcBef>
                <a:spcPts val="1600"/>
              </a:spcBef>
              <a:spcAft>
                <a:spcPts val="0"/>
              </a:spcAft>
              <a:buNone/>
            </a:pPr>
            <a:r>
              <a:rPr lang="en" sz="1700"/>
              <a:t>This includes-</a:t>
            </a:r>
            <a:endParaRPr sz="1700"/>
          </a:p>
          <a:p>
            <a:pPr marL="457200" lvl="0" indent="-336550" algn="l" rtl="0">
              <a:spcBef>
                <a:spcPts val="1600"/>
              </a:spcBef>
              <a:spcAft>
                <a:spcPts val="0"/>
              </a:spcAft>
              <a:buSzPts val="1700"/>
              <a:buAutoNum type="arabicPeriod"/>
            </a:pPr>
            <a:r>
              <a:rPr lang="en" sz="1700"/>
              <a:t>Evidence number</a:t>
            </a:r>
            <a:endParaRPr sz="1700"/>
          </a:p>
          <a:p>
            <a:pPr marL="457200" lvl="0" indent="-336550" algn="l" rtl="0">
              <a:spcBef>
                <a:spcPts val="0"/>
              </a:spcBef>
              <a:spcAft>
                <a:spcPts val="0"/>
              </a:spcAft>
              <a:buSzPts val="1700"/>
              <a:buAutoNum type="arabicPeriod"/>
            </a:pPr>
            <a:r>
              <a:rPr lang="en" sz="1700"/>
              <a:t>Evidence details</a:t>
            </a:r>
            <a:endParaRPr sz="1700"/>
          </a:p>
          <a:p>
            <a:pPr marL="457200" lvl="0" indent="-336550" algn="l" rtl="0">
              <a:spcBef>
                <a:spcPts val="0"/>
              </a:spcBef>
              <a:spcAft>
                <a:spcPts val="0"/>
              </a:spcAft>
              <a:buSzPts val="1700"/>
              <a:buAutoNum type="arabicPeriod"/>
            </a:pPr>
            <a:r>
              <a:rPr lang="en" sz="1700"/>
              <a:t>Location where it was submitted</a:t>
            </a:r>
            <a:endParaRPr sz="1700"/>
          </a:p>
          <a:p>
            <a:pPr marL="457200" lvl="0" indent="-336550" algn="l" rtl="0">
              <a:spcBef>
                <a:spcPts val="0"/>
              </a:spcBef>
              <a:spcAft>
                <a:spcPts val="0"/>
              </a:spcAft>
              <a:buSzPts val="1700"/>
              <a:buAutoNum type="arabicPeriod"/>
            </a:pPr>
            <a:r>
              <a:rPr lang="en" sz="1700"/>
              <a:t>Timestamp.</a:t>
            </a:r>
            <a:endParaRPr sz="1700"/>
          </a:p>
          <a:p>
            <a:pPr marL="0" lvl="0" indent="0" algn="l" rtl="0">
              <a:spcBef>
                <a:spcPts val="1600"/>
              </a:spcBef>
              <a:spcAft>
                <a:spcPts val="0"/>
              </a:spcAft>
              <a:buNone/>
            </a:pPr>
            <a:r>
              <a:rPr lang="en" sz="1700"/>
              <a:t>Click on </a:t>
            </a:r>
            <a:r>
              <a:rPr lang="en" sz="1700" b="1" i="1">
                <a:solidFill>
                  <a:srgbClr val="000000"/>
                </a:solidFill>
              </a:rPr>
              <a:t>Close</a:t>
            </a:r>
            <a:r>
              <a:rPr lang="en" sz="1700" i="1"/>
              <a:t> </a:t>
            </a:r>
            <a:r>
              <a:rPr lang="en" sz="1700"/>
              <a:t>to close the page.</a:t>
            </a:r>
            <a:endParaRPr sz="1700"/>
          </a:p>
          <a:p>
            <a:pPr marL="0" lvl="0" indent="0" algn="l" rtl="0">
              <a:spcBef>
                <a:spcPts val="1600"/>
              </a:spcBef>
              <a:spcAft>
                <a:spcPts val="0"/>
              </a:spcAft>
              <a:buNone/>
            </a:pPr>
            <a:endParaRPr sz="1500"/>
          </a:p>
          <a:p>
            <a:pPr marL="0" lvl="0" indent="0" algn="l" rtl="0">
              <a:spcBef>
                <a:spcPts val="1600"/>
              </a:spcBef>
              <a:spcAft>
                <a:spcPts val="1600"/>
              </a:spcAft>
              <a:buNone/>
            </a:pPr>
            <a:endParaRPr/>
          </a:p>
        </p:txBody>
      </p:sp>
      <p:cxnSp>
        <p:nvCxnSpPr>
          <p:cNvPr id="226" name="Google Shape;226;p39"/>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pic>
        <p:nvPicPr>
          <p:cNvPr id="227" name="Google Shape;227;p39"/>
          <p:cNvPicPr preferRelativeResize="0"/>
          <p:nvPr/>
        </p:nvPicPr>
        <p:blipFill rotWithShape="1">
          <a:blip r:embed="rId3">
            <a:alphaModFix/>
          </a:blip>
          <a:srcRect t="4523" r="44803" b="21071"/>
          <a:stretch/>
        </p:blipFill>
        <p:spPr>
          <a:xfrm>
            <a:off x="152400" y="762125"/>
            <a:ext cx="4991102" cy="4318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297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80000"/>
                </a:solidFill>
              </a:rPr>
              <a:t>Conclusion</a:t>
            </a:r>
            <a:endParaRPr sz="3600">
              <a:solidFill>
                <a:srgbClr val="980000"/>
              </a:solidFill>
            </a:endParaRPr>
          </a:p>
        </p:txBody>
      </p:sp>
      <p:sp>
        <p:nvSpPr>
          <p:cNvPr id="233" name="Google Shape;233;p40"/>
          <p:cNvSpPr txBox="1">
            <a:spLocks noGrp="1"/>
          </p:cNvSpPr>
          <p:nvPr>
            <p:ph type="body" idx="1"/>
          </p:nvPr>
        </p:nvSpPr>
        <p:spPr>
          <a:xfrm>
            <a:off x="311700" y="1074350"/>
            <a:ext cx="8520600" cy="3494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With the help of our blockchain implementation, evidence can be uploaded and accessed securely by authorized personnel only. </a:t>
            </a:r>
            <a:endParaRPr sz="1900"/>
          </a:p>
          <a:p>
            <a:pPr marL="457200" lvl="0" indent="-349250" algn="l" rtl="0">
              <a:spcBef>
                <a:spcPts val="0"/>
              </a:spcBef>
              <a:spcAft>
                <a:spcPts val="0"/>
              </a:spcAft>
              <a:buSzPts val="1900"/>
              <a:buChar char="●"/>
            </a:pPr>
            <a:r>
              <a:rPr lang="en" sz="1900"/>
              <a:t>This helps curb the tampering and mishandling of evidence that is crucial to the case. </a:t>
            </a:r>
            <a:endParaRPr sz="1900"/>
          </a:p>
          <a:p>
            <a:pPr marL="457200" lvl="0" indent="-349250" algn="l" rtl="0">
              <a:spcBef>
                <a:spcPts val="0"/>
              </a:spcBef>
              <a:spcAft>
                <a:spcPts val="0"/>
              </a:spcAft>
              <a:buSzPts val="1900"/>
              <a:buChar char="●"/>
            </a:pPr>
            <a:r>
              <a:rPr lang="en" sz="1900"/>
              <a:t>The implementation can be further scaled up to add hundred of users and databases which will potentially allow the Police force to use it in the future. </a:t>
            </a:r>
            <a:endParaRPr sz="1900"/>
          </a:p>
          <a:p>
            <a:pPr marL="0" lvl="0" indent="0" algn="l" rtl="0">
              <a:spcBef>
                <a:spcPts val="1600"/>
              </a:spcBef>
              <a:spcAft>
                <a:spcPts val="0"/>
              </a:spcAft>
              <a:buNone/>
            </a:pPr>
            <a:r>
              <a:rPr lang="en" sz="1900" u="sng"/>
              <a:t>Specifications:</a:t>
            </a:r>
            <a:endParaRPr sz="1900"/>
          </a:p>
          <a:p>
            <a:pPr marL="457200" lvl="0" indent="-349250" algn="l" rtl="0">
              <a:spcBef>
                <a:spcPts val="1600"/>
              </a:spcBef>
              <a:spcAft>
                <a:spcPts val="0"/>
              </a:spcAft>
              <a:buSzPts val="1900"/>
              <a:buChar char="●"/>
            </a:pPr>
            <a:r>
              <a:rPr lang="en" sz="1900"/>
              <a:t>Hashing Algorithm: </a:t>
            </a:r>
            <a:r>
              <a:rPr lang="en" sz="1900" b="1"/>
              <a:t>SHA-256</a:t>
            </a:r>
            <a:endParaRPr sz="1900" b="1"/>
          </a:p>
          <a:p>
            <a:pPr marL="457200" lvl="0" indent="-349250" algn="l" rtl="0">
              <a:spcBef>
                <a:spcPts val="0"/>
              </a:spcBef>
              <a:spcAft>
                <a:spcPts val="0"/>
              </a:spcAft>
              <a:buSzPts val="1900"/>
              <a:buChar char="●"/>
            </a:pPr>
            <a:r>
              <a:rPr lang="en" sz="1900"/>
              <a:t>Language used: </a:t>
            </a:r>
            <a:r>
              <a:rPr lang="en" sz="1900" b="1"/>
              <a:t> Java</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311700" y="275975"/>
            <a:ext cx="8520600" cy="6234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3200" b="1">
              <a:solidFill>
                <a:srgbClr val="1155CC"/>
              </a:solidFill>
            </a:endParaRPr>
          </a:p>
          <a:p>
            <a:pPr marL="0" lvl="0" indent="0" algn="ctr" rtl="0">
              <a:lnSpc>
                <a:spcPct val="115000"/>
              </a:lnSpc>
              <a:spcBef>
                <a:spcPts val="1600"/>
              </a:spcBef>
              <a:spcAft>
                <a:spcPts val="1600"/>
              </a:spcAft>
              <a:buNone/>
            </a:pPr>
            <a:r>
              <a:rPr lang="en" sz="3200" b="1">
                <a:solidFill>
                  <a:srgbClr val="000000"/>
                </a:solidFill>
                <a:latin typeface="Merriweather"/>
                <a:ea typeface="Merriweather"/>
                <a:cs typeface="Merriweather"/>
                <a:sym typeface="Merriweather"/>
              </a:rPr>
              <a:t>TEAM 5 MEMBERS</a:t>
            </a:r>
            <a:endParaRPr sz="2900" b="1" i="1">
              <a:solidFill>
                <a:srgbClr val="000000"/>
              </a:solidFill>
              <a:latin typeface="Merriweather"/>
              <a:ea typeface="Merriweather"/>
              <a:cs typeface="Merriweather"/>
              <a:sym typeface="Merriweather"/>
            </a:endParaRPr>
          </a:p>
        </p:txBody>
      </p:sp>
      <p:sp>
        <p:nvSpPr>
          <p:cNvPr id="115" name="Google Shape;115;p26"/>
          <p:cNvSpPr txBox="1">
            <a:spLocks noGrp="1"/>
          </p:cNvSpPr>
          <p:nvPr>
            <p:ph type="body" idx="1"/>
          </p:nvPr>
        </p:nvSpPr>
        <p:spPr>
          <a:xfrm>
            <a:off x="311700" y="1469000"/>
            <a:ext cx="8520600" cy="3416400"/>
          </a:xfrm>
          <a:prstGeom prst="rect">
            <a:avLst/>
          </a:prstGeom>
        </p:spPr>
        <p:txBody>
          <a:bodyPr spcFirstLastPara="1" wrap="square" lIns="91425" tIns="91425" rIns="91425" bIns="91425" anchor="t" anchorCtr="0">
            <a:noAutofit/>
          </a:bodyPr>
          <a:lstStyle/>
          <a:p>
            <a:pPr marL="457200" lvl="0" indent="-412750" algn="l" rtl="0">
              <a:spcBef>
                <a:spcPts val="0"/>
              </a:spcBef>
              <a:spcAft>
                <a:spcPts val="0"/>
              </a:spcAft>
              <a:buClr>
                <a:srgbClr val="000000"/>
              </a:buClr>
              <a:buSzPts val="2900"/>
              <a:buAutoNum type="arabicPeriod"/>
            </a:pPr>
            <a:r>
              <a:rPr lang="en" sz="2900" i="1">
                <a:solidFill>
                  <a:srgbClr val="000000"/>
                </a:solidFill>
              </a:rPr>
              <a:t>Aishwwarya Reddi - 2018A7PS0276H</a:t>
            </a:r>
            <a:endParaRPr sz="2900" i="1">
              <a:solidFill>
                <a:srgbClr val="000000"/>
              </a:solidFill>
            </a:endParaRPr>
          </a:p>
          <a:p>
            <a:pPr marL="457200" lvl="0" indent="-412750" algn="l" rtl="0">
              <a:spcBef>
                <a:spcPts val="0"/>
              </a:spcBef>
              <a:spcAft>
                <a:spcPts val="0"/>
              </a:spcAft>
              <a:buClr>
                <a:srgbClr val="000000"/>
              </a:buClr>
              <a:buSzPts val="2900"/>
              <a:buAutoNum type="arabicPeriod"/>
            </a:pPr>
            <a:r>
              <a:rPr lang="en" sz="2900" i="1">
                <a:solidFill>
                  <a:srgbClr val="000000"/>
                </a:solidFill>
              </a:rPr>
              <a:t>Ridhiman Agrawal - 2018A7PS0191H</a:t>
            </a:r>
            <a:endParaRPr sz="2900" i="1">
              <a:solidFill>
                <a:srgbClr val="000000"/>
              </a:solidFill>
            </a:endParaRPr>
          </a:p>
          <a:p>
            <a:pPr marL="457200" lvl="0" indent="-412750" algn="l" rtl="0">
              <a:spcBef>
                <a:spcPts val="0"/>
              </a:spcBef>
              <a:spcAft>
                <a:spcPts val="0"/>
              </a:spcAft>
              <a:buClr>
                <a:srgbClr val="000000"/>
              </a:buClr>
              <a:buSzPts val="2900"/>
              <a:buAutoNum type="arabicPeriod"/>
            </a:pPr>
            <a:r>
              <a:rPr lang="en" sz="2900" i="1">
                <a:solidFill>
                  <a:srgbClr val="000000"/>
                </a:solidFill>
              </a:rPr>
              <a:t>Raaed Ahmed Syed - 2018A7PS0218H </a:t>
            </a:r>
            <a:endParaRPr sz="2900" i="1">
              <a:solidFill>
                <a:srgbClr val="000000"/>
              </a:solidFill>
            </a:endParaRPr>
          </a:p>
          <a:p>
            <a:pPr marL="457200" lvl="0" indent="-412750" algn="l" rtl="0">
              <a:spcBef>
                <a:spcPts val="0"/>
              </a:spcBef>
              <a:spcAft>
                <a:spcPts val="0"/>
              </a:spcAft>
              <a:buClr>
                <a:srgbClr val="000000"/>
              </a:buClr>
              <a:buSzPts val="2900"/>
              <a:buAutoNum type="arabicPeriod"/>
            </a:pPr>
            <a:r>
              <a:rPr lang="en" sz="2900" i="1">
                <a:solidFill>
                  <a:srgbClr val="000000"/>
                </a:solidFill>
              </a:rPr>
              <a:t>Anvitha Nallan - 2018A7PS1214H</a:t>
            </a:r>
            <a:endParaRPr sz="2900" i="1">
              <a:solidFill>
                <a:srgbClr val="000000"/>
              </a:solidFill>
            </a:endParaRPr>
          </a:p>
          <a:p>
            <a:pPr marL="457200" lvl="0" indent="-412750" algn="l" rtl="0">
              <a:spcBef>
                <a:spcPts val="0"/>
              </a:spcBef>
              <a:spcAft>
                <a:spcPts val="0"/>
              </a:spcAft>
              <a:buClr>
                <a:srgbClr val="000000"/>
              </a:buClr>
              <a:buSzPts val="2900"/>
              <a:buAutoNum type="arabicPeriod"/>
            </a:pPr>
            <a:r>
              <a:rPr lang="en" sz="2900" i="1">
                <a:solidFill>
                  <a:srgbClr val="000000"/>
                </a:solidFill>
              </a:rPr>
              <a:t>Ritika Reddy - 2018A7PS1224H</a:t>
            </a:r>
            <a:endParaRPr sz="2900" i="1">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311700" y="122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A61C00"/>
                </a:solidFill>
                <a:latin typeface="Merriweather"/>
                <a:ea typeface="Merriweather"/>
                <a:cs typeface="Merriweather"/>
                <a:sym typeface="Merriweather"/>
              </a:rPr>
              <a:t>Why we chose this area?</a:t>
            </a:r>
            <a:endParaRPr sz="3600">
              <a:solidFill>
                <a:srgbClr val="A61C00"/>
              </a:solidFill>
              <a:latin typeface="Merriweather"/>
              <a:ea typeface="Merriweather"/>
              <a:cs typeface="Merriweather"/>
              <a:sym typeface="Merriweather"/>
            </a:endParaRPr>
          </a:p>
        </p:txBody>
      </p:sp>
      <p:sp>
        <p:nvSpPr>
          <p:cNvPr id="121" name="Google Shape;121;p27"/>
          <p:cNvSpPr txBox="1">
            <a:spLocks noGrp="1"/>
          </p:cNvSpPr>
          <p:nvPr>
            <p:ph type="body" idx="1"/>
          </p:nvPr>
        </p:nvSpPr>
        <p:spPr>
          <a:xfrm>
            <a:off x="311700" y="792350"/>
            <a:ext cx="8520600" cy="412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With thousands of pending cases and mistrials the Judicial system is in desperate need of a technology to help increase efficiency.</a:t>
            </a:r>
            <a:endParaRPr sz="1900"/>
          </a:p>
          <a:p>
            <a:pPr marL="0" lvl="0" indent="0" algn="l" rtl="0">
              <a:spcBef>
                <a:spcPts val="1600"/>
              </a:spcBef>
              <a:spcAft>
                <a:spcPts val="0"/>
              </a:spcAft>
              <a:buNone/>
            </a:pPr>
            <a:r>
              <a:rPr lang="en" sz="1900" dirty="0"/>
              <a:t>We’d like to shed light on how legal proceedings could be improved by reducing the mishandling, mislabeling and tampering of evidence before it reaches the court of law.</a:t>
            </a:r>
            <a:endParaRPr sz="1900"/>
          </a:p>
          <a:p>
            <a:pPr marL="0" lvl="0" indent="0" algn="l" rtl="0">
              <a:spcBef>
                <a:spcPts val="1600"/>
              </a:spcBef>
              <a:spcAft>
                <a:spcPts val="0"/>
              </a:spcAft>
              <a:buNone/>
            </a:pPr>
            <a:r>
              <a:rPr lang="en" sz="1900" dirty="0"/>
              <a:t>Questioning the </a:t>
            </a:r>
            <a:r>
              <a:rPr lang="en" sz="1900" b="1" dirty="0"/>
              <a:t>Chain-of-Custody</a:t>
            </a:r>
            <a:r>
              <a:rPr lang="en" sz="1900" dirty="0"/>
              <a:t> of evidence is one of the most common methods for defendants to get off.        </a:t>
            </a:r>
            <a:endParaRPr lang="en" sz="1900" dirty="0" smtClean="0"/>
          </a:p>
          <a:p>
            <a:pPr marL="0" lvl="0" indent="0" algn="l" rtl="0">
              <a:spcBef>
                <a:spcPts val="1600"/>
              </a:spcBef>
              <a:spcAft>
                <a:spcPts val="0"/>
              </a:spcAft>
              <a:buNone/>
            </a:pPr>
            <a:r>
              <a:rPr lang="en" sz="1900" dirty="0" smtClean="0"/>
              <a:t>Tampered </a:t>
            </a:r>
            <a:r>
              <a:rPr lang="en" sz="1900" dirty="0"/>
              <a:t>evidence also leads to unfair trials.</a:t>
            </a:r>
            <a:endParaRPr sz="1900"/>
          </a:p>
          <a:p>
            <a:pPr marL="0" lvl="0" indent="0" algn="l" rtl="0">
              <a:spcBef>
                <a:spcPts val="1600"/>
              </a:spcBef>
              <a:spcAft>
                <a:spcPts val="1600"/>
              </a:spcAft>
              <a:buNone/>
            </a:pPr>
            <a:endParaRPr sz="1900"/>
          </a:p>
        </p:txBody>
      </p:sp>
      <p:pic>
        <p:nvPicPr>
          <p:cNvPr id="122" name="Google Shape;122;p27"/>
          <p:cNvPicPr preferRelativeResize="0"/>
          <p:nvPr/>
        </p:nvPicPr>
        <p:blipFill>
          <a:blip r:embed="rId3">
            <a:alphaModFix/>
          </a:blip>
          <a:stretch>
            <a:fillRect/>
          </a:stretch>
        </p:blipFill>
        <p:spPr>
          <a:xfrm>
            <a:off x="5333025" y="3344100"/>
            <a:ext cx="3338099" cy="14772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265500" y="311550"/>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Merriweather"/>
                <a:ea typeface="Merriweather"/>
                <a:cs typeface="Merriweather"/>
                <a:sym typeface="Merriweather"/>
              </a:rPr>
              <a:t>The problem or challenge</a:t>
            </a:r>
            <a:endParaRPr b="1">
              <a:latin typeface="Merriweather"/>
              <a:ea typeface="Merriweather"/>
              <a:cs typeface="Merriweather"/>
              <a:sym typeface="Merriweather"/>
            </a:endParaRPr>
          </a:p>
        </p:txBody>
      </p:sp>
      <p:sp>
        <p:nvSpPr>
          <p:cNvPr id="128" name="Google Shape;128;p28"/>
          <p:cNvSpPr txBox="1">
            <a:spLocks noGrp="1"/>
          </p:cNvSpPr>
          <p:nvPr>
            <p:ph type="body" idx="2"/>
          </p:nvPr>
        </p:nvSpPr>
        <p:spPr>
          <a:xfrm>
            <a:off x="4939500" y="139400"/>
            <a:ext cx="3837000" cy="381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222222"/>
                </a:solidFill>
                <a:highlight>
                  <a:srgbClr val="FFFFFF"/>
                </a:highlight>
                <a:latin typeface="Georgia"/>
                <a:ea typeface="Georgia"/>
                <a:cs typeface="Georgia"/>
                <a:sym typeface="Georgia"/>
              </a:rPr>
              <a:t>The evidence gathered in a criminal investigation needs to be kept very safe from malicious sources who might attempt to contaminate it.The problem we are trying to solve is that no third party should be able to tamper with evidence related to a case, for example, planting fraudulent evidence to make someone appear guilty.</a:t>
            </a:r>
            <a:endParaRPr sz="1400">
              <a:solidFill>
                <a:srgbClr val="222222"/>
              </a:solidFill>
              <a:highlight>
                <a:srgbClr val="FFFFFF"/>
              </a:highlight>
              <a:latin typeface="Georgia"/>
              <a:ea typeface="Georgia"/>
              <a:cs typeface="Georgia"/>
              <a:sym typeface="Georgia"/>
            </a:endParaRPr>
          </a:p>
          <a:p>
            <a:pPr marL="0" lvl="0" indent="0" algn="l" rtl="0">
              <a:spcBef>
                <a:spcPts val="1600"/>
              </a:spcBef>
              <a:spcAft>
                <a:spcPts val="1600"/>
              </a:spcAft>
              <a:buNone/>
            </a:pPr>
            <a:r>
              <a:rPr lang="en" sz="1400">
                <a:solidFill>
                  <a:srgbClr val="222222"/>
                </a:solidFill>
                <a:highlight>
                  <a:srgbClr val="FFFFFF"/>
                </a:highlight>
                <a:latin typeface="Georgia"/>
                <a:ea typeface="Georgia"/>
                <a:cs typeface="Georgia"/>
                <a:sym typeface="Georgia"/>
              </a:rPr>
              <a:t>The chain of custody requires that from the moment the evidence is collected, every transfer of evidence from person to person be documented </a:t>
            </a:r>
            <a:r>
              <a:rPr lang="en" sz="1400" i="1">
                <a:solidFill>
                  <a:srgbClr val="222222"/>
                </a:solidFill>
                <a:highlight>
                  <a:srgbClr val="FFFFFF"/>
                </a:highlight>
                <a:latin typeface="Georgia"/>
                <a:ea typeface="Georgia"/>
                <a:cs typeface="Georgia"/>
                <a:sym typeface="Georgia"/>
              </a:rPr>
              <a:t>and</a:t>
            </a:r>
            <a:r>
              <a:rPr lang="en" sz="1400">
                <a:solidFill>
                  <a:srgbClr val="222222"/>
                </a:solidFill>
                <a:highlight>
                  <a:srgbClr val="FFFFFF"/>
                </a:highlight>
                <a:latin typeface="Georgia"/>
                <a:ea typeface="Georgia"/>
                <a:cs typeface="Georgia"/>
                <a:sym typeface="Georgia"/>
              </a:rPr>
              <a:t> that it be provable that nobody else could have accessed that evidence.</a:t>
            </a:r>
            <a:endParaRPr sz="1400">
              <a:solidFill>
                <a:srgbClr val="222222"/>
              </a:solidFill>
              <a:highlight>
                <a:srgbClr val="FFFFFF"/>
              </a:highlight>
              <a:latin typeface="Georgia"/>
              <a:ea typeface="Georgia"/>
              <a:cs typeface="Georgia"/>
              <a:sym typeface="Georgia"/>
            </a:endParaRPr>
          </a:p>
        </p:txBody>
      </p:sp>
      <p:sp>
        <p:nvSpPr>
          <p:cNvPr id="129" name="Google Shape;129;p28"/>
          <p:cNvSpPr/>
          <p:nvPr/>
        </p:nvSpPr>
        <p:spPr>
          <a:xfrm>
            <a:off x="97650" y="2571750"/>
            <a:ext cx="1812000" cy="501900"/>
          </a:xfrm>
          <a:prstGeom prst="roundRect">
            <a:avLst>
              <a:gd name="adj" fmla="val 16667"/>
            </a:avLst>
          </a:prstGeom>
          <a:solidFill>
            <a:srgbClr val="0737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Playfair Display"/>
                <a:ea typeface="Playfair Display"/>
                <a:cs typeface="Playfair Display"/>
                <a:sym typeface="Playfair Display"/>
              </a:rPr>
              <a:t>Officer collects evidence from crime scene</a:t>
            </a:r>
            <a:endParaRPr sz="1200">
              <a:solidFill>
                <a:srgbClr val="FFFFFF"/>
              </a:solidFill>
              <a:latin typeface="Playfair Display"/>
              <a:ea typeface="Playfair Display"/>
              <a:cs typeface="Playfair Display"/>
              <a:sym typeface="Playfair Display"/>
            </a:endParaRPr>
          </a:p>
        </p:txBody>
      </p:sp>
      <p:sp>
        <p:nvSpPr>
          <p:cNvPr id="130" name="Google Shape;130;p28"/>
          <p:cNvSpPr/>
          <p:nvPr/>
        </p:nvSpPr>
        <p:spPr>
          <a:xfrm>
            <a:off x="2079075" y="2746050"/>
            <a:ext cx="418200" cy="153300"/>
          </a:xfrm>
          <a:prstGeom prst="rightArrow">
            <a:avLst>
              <a:gd name="adj1" fmla="val 50000"/>
              <a:gd name="adj2" fmla="val 50000"/>
            </a:avLst>
          </a:prstGeom>
          <a:solidFill>
            <a:srgbClr val="0000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2651101" y="2571750"/>
            <a:ext cx="1659600" cy="501900"/>
          </a:xfrm>
          <a:prstGeom prst="roundRect">
            <a:avLst>
              <a:gd name="adj" fmla="val 16667"/>
            </a:avLst>
          </a:prstGeom>
          <a:solidFill>
            <a:srgbClr val="0737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Playfair Display"/>
                <a:ea typeface="Playfair Display"/>
                <a:cs typeface="Playfair Display"/>
                <a:sym typeface="Playfair Display"/>
              </a:rPr>
              <a:t>Forensic expert examines evidence</a:t>
            </a:r>
            <a:endParaRPr sz="1200">
              <a:solidFill>
                <a:srgbClr val="FFFFFF"/>
              </a:solidFill>
              <a:latin typeface="Playfair Display"/>
              <a:ea typeface="Playfair Display"/>
              <a:cs typeface="Playfair Display"/>
              <a:sym typeface="Playfair Display"/>
            </a:endParaRPr>
          </a:p>
        </p:txBody>
      </p:sp>
      <p:sp>
        <p:nvSpPr>
          <p:cNvPr id="132" name="Google Shape;132;p28"/>
          <p:cNvSpPr/>
          <p:nvPr/>
        </p:nvSpPr>
        <p:spPr>
          <a:xfrm>
            <a:off x="909000" y="3749675"/>
            <a:ext cx="3289200" cy="501900"/>
          </a:xfrm>
          <a:prstGeom prst="roundRect">
            <a:avLst>
              <a:gd name="adj" fmla="val 16667"/>
            </a:avLst>
          </a:prstGeom>
          <a:solidFill>
            <a:srgbClr val="0737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Playfair Display"/>
                <a:ea typeface="Playfair Display"/>
                <a:cs typeface="Playfair Display"/>
                <a:sym typeface="Playfair Display"/>
              </a:rPr>
              <a:t>Evidence clerk stores evidence, documenting everyone who has accessed it.</a:t>
            </a:r>
            <a:endParaRPr sz="1200">
              <a:solidFill>
                <a:srgbClr val="FFFFFF"/>
              </a:solidFill>
              <a:latin typeface="Playfair Display"/>
              <a:ea typeface="Playfair Display"/>
              <a:cs typeface="Playfair Display"/>
              <a:sym typeface="Playfair Display"/>
            </a:endParaRPr>
          </a:p>
        </p:txBody>
      </p:sp>
      <p:sp>
        <p:nvSpPr>
          <p:cNvPr id="133" name="Google Shape;133;p28"/>
          <p:cNvSpPr/>
          <p:nvPr/>
        </p:nvSpPr>
        <p:spPr>
          <a:xfrm>
            <a:off x="3387250" y="3192125"/>
            <a:ext cx="167400" cy="418200"/>
          </a:xfrm>
          <a:prstGeom prst="downArrow">
            <a:avLst>
              <a:gd name="adj1" fmla="val 50000"/>
              <a:gd name="adj2" fmla="val 50000"/>
            </a:avLst>
          </a:prstGeom>
          <a:solidFill>
            <a:srgbClr val="07376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8"/>
          <p:cNvCxnSpPr/>
          <p:nvPr/>
        </p:nvCxnSpPr>
        <p:spPr>
          <a:xfrm rot="10800000" flipH="1">
            <a:off x="97575" y="2292225"/>
            <a:ext cx="4321200" cy="13800"/>
          </a:xfrm>
          <a:prstGeom prst="straightConnector1">
            <a:avLst/>
          </a:prstGeom>
          <a:noFill/>
          <a:ln w="9525" cap="flat" cmpd="sng">
            <a:solidFill>
              <a:srgbClr val="000000"/>
            </a:solidFill>
            <a:prstDash val="solid"/>
            <a:round/>
            <a:headEnd type="none" w="med" len="med"/>
            <a:tailEnd type="none" w="med" len="med"/>
          </a:ln>
        </p:spPr>
      </p:cxnSp>
      <p:cxnSp>
        <p:nvCxnSpPr>
          <p:cNvPr id="135" name="Google Shape;135;p28"/>
          <p:cNvCxnSpPr/>
          <p:nvPr/>
        </p:nvCxnSpPr>
        <p:spPr>
          <a:xfrm rot="10800000" flipH="1">
            <a:off x="97575" y="4674875"/>
            <a:ext cx="4321200" cy="13800"/>
          </a:xfrm>
          <a:prstGeom prst="straightConnector1">
            <a:avLst/>
          </a:prstGeom>
          <a:noFill/>
          <a:ln w="9525" cap="flat" cmpd="sng">
            <a:solidFill>
              <a:srgbClr val="000000"/>
            </a:solidFill>
            <a:prstDash val="solid"/>
            <a:round/>
            <a:headEnd type="none" w="med" len="med"/>
            <a:tailEnd type="none" w="med" len="med"/>
          </a:ln>
        </p:spPr>
      </p:cxnSp>
      <p:sp>
        <p:nvSpPr>
          <p:cNvPr id="136" name="Google Shape;136;p28"/>
          <p:cNvSpPr txBox="1"/>
          <p:nvPr/>
        </p:nvSpPr>
        <p:spPr>
          <a:xfrm>
            <a:off x="531975" y="4605125"/>
            <a:ext cx="3512400" cy="1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Proxima Nova"/>
                <a:ea typeface="Proxima Nova"/>
                <a:cs typeface="Proxima Nova"/>
                <a:sym typeface="Proxima Nova"/>
              </a:rPr>
              <a:t>It is imperial that this chain is not tampered with.</a:t>
            </a:r>
            <a:endParaRPr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311700" y="161175"/>
            <a:ext cx="8520600" cy="73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80000"/>
                </a:solidFill>
              </a:rPr>
              <a:t>How it works?</a:t>
            </a:r>
            <a:endParaRPr sz="3600">
              <a:solidFill>
                <a:srgbClr val="980000"/>
              </a:solidFill>
            </a:endParaRPr>
          </a:p>
        </p:txBody>
      </p:sp>
      <p:sp>
        <p:nvSpPr>
          <p:cNvPr id="142" name="Google Shape;142;p29"/>
          <p:cNvSpPr txBox="1">
            <a:spLocks noGrp="1"/>
          </p:cNvSpPr>
          <p:nvPr>
            <p:ph type="body" idx="1"/>
          </p:nvPr>
        </p:nvSpPr>
        <p:spPr>
          <a:xfrm>
            <a:off x="311700" y="980350"/>
            <a:ext cx="8520600" cy="38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Blockchain is a decentralized ledger technology which is virtually immutable. It consists of blocks of data each with its own hash value and a record of the previous blocks hash.</a:t>
            </a:r>
            <a:endParaRPr sz="2400"/>
          </a:p>
          <a:p>
            <a:pPr marL="0" lvl="0" indent="0" algn="l" rtl="0">
              <a:spcBef>
                <a:spcPts val="1600"/>
              </a:spcBef>
              <a:spcAft>
                <a:spcPts val="0"/>
              </a:spcAft>
              <a:buNone/>
            </a:pPr>
            <a:r>
              <a:rPr lang="en" sz="2400"/>
              <a:t>Cryptographic hashes are created for each piece of evidence and each time it has been logged in or out. This way there is a clear record of when it was entered into evidence and who all handled it on the way to the trial.</a:t>
            </a:r>
            <a:endParaRPr sz="2400"/>
          </a:p>
          <a:p>
            <a:pPr marL="0" lvl="0" indent="0" algn="l" rtl="0">
              <a:spcBef>
                <a:spcPts val="1600"/>
              </a:spcBef>
              <a:spcAft>
                <a:spcPts val="1600"/>
              </a:spcAft>
              <a:buNone/>
            </a:pPr>
            <a:r>
              <a:rPr lang="en" sz="2400"/>
              <a:t>We use </a:t>
            </a:r>
            <a:r>
              <a:rPr lang="en" sz="2000" b="1">
                <a:solidFill>
                  <a:srgbClr val="000000"/>
                </a:solidFill>
                <a:highlight>
                  <a:srgbClr val="FFFFFF"/>
                </a:highlight>
              </a:rPr>
              <a:t>SHA256 </a:t>
            </a:r>
            <a:r>
              <a:rPr lang="en" sz="2400">
                <a:solidFill>
                  <a:srgbClr val="434343"/>
                </a:solidFill>
                <a:highlight>
                  <a:srgbClr val="FFFFFF"/>
                </a:highlight>
              </a:rPr>
              <a:t>algorithm to calculate hash for each block.</a:t>
            </a:r>
            <a:endParaRPr sz="32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6"/>
        <p:cNvGrpSpPr/>
        <p:nvPr/>
      </p:nvGrpSpPr>
      <p:grpSpPr>
        <a:xfrm>
          <a:off x="0" y="0"/>
          <a:ext cx="0" cy="0"/>
          <a:chOff x="0" y="0"/>
          <a:chExt cx="0" cy="0"/>
        </a:xfrm>
      </p:grpSpPr>
      <p:sp>
        <p:nvSpPr>
          <p:cNvPr id="147" name="Google Shape;147;p30"/>
          <p:cNvSpPr txBox="1"/>
          <p:nvPr/>
        </p:nvSpPr>
        <p:spPr>
          <a:xfrm>
            <a:off x="452938" y="2351800"/>
            <a:ext cx="1756500" cy="59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roxima Nova"/>
                <a:ea typeface="Proxima Nova"/>
                <a:cs typeface="Proxima Nova"/>
                <a:sym typeface="Proxima Nova"/>
              </a:rPr>
              <a:t>    </a:t>
            </a:r>
            <a:r>
              <a:rPr lang="en" b="1">
                <a:latin typeface="Proxima Nova"/>
                <a:ea typeface="Proxima Nova"/>
                <a:cs typeface="Proxima Nova"/>
                <a:sym typeface="Proxima Nova"/>
              </a:rPr>
              <a:t>Home Page</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Enter User ID</a:t>
            </a:r>
            <a:endParaRPr>
              <a:latin typeface="Proxima Nova"/>
              <a:ea typeface="Proxima Nova"/>
              <a:cs typeface="Proxima Nova"/>
              <a:sym typeface="Proxima Nova"/>
            </a:endParaRPr>
          </a:p>
        </p:txBody>
      </p:sp>
      <p:sp>
        <p:nvSpPr>
          <p:cNvPr id="148" name="Google Shape;148;p30"/>
          <p:cNvSpPr txBox="1"/>
          <p:nvPr/>
        </p:nvSpPr>
        <p:spPr>
          <a:xfrm>
            <a:off x="3198938" y="2062600"/>
            <a:ext cx="2076900" cy="1177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Proxima Nova"/>
                <a:ea typeface="Proxima Nova"/>
                <a:cs typeface="Proxima Nova"/>
                <a:sym typeface="Proxima Nova"/>
              </a:rPr>
              <a:t>Evidence Details Page</a:t>
            </a:r>
            <a:endParaRPr b="1">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Enter Evidence no.</a:t>
            </a:r>
            <a:endParaRPr>
              <a:latin typeface="Proxima Nova"/>
              <a:ea typeface="Proxima Nova"/>
              <a:cs typeface="Proxima Nova"/>
              <a:sym typeface="Proxima Nova"/>
            </a:endParaRPr>
          </a:p>
          <a:p>
            <a:pPr marL="457200" lvl="0" indent="-317500" algn="l" rtl="0">
              <a:spcBef>
                <a:spcPts val="0"/>
              </a:spcBef>
              <a:spcAft>
                <a:spcPts val="0"/>
              </a:spcAft>
              <a:buSzPts val="1400"/>
              <a:buFont typeface="Proxima Nova"/>
              <a:buChar char="●"/>
            </a:pPr>
            <a:r>
              <a:rPr lang="en">
                <a:latin typeface="Proxima Nova"/>
                <a:ea typeface="Proxima Nova"/>
                <a:cs typeface="Proxima Nova"/>
                <a:sym typeface="Proxima Nova"/>
              </a:rPr>
              <a:t>Enter Evidence details</a:t>
            </a:r>
            <a:endParaRPr>
              <a:latin typeface="Proxima Nova"/>
              <a:ea typeface="Proxima Nova"/>
              <a:cs typeface="Proxima Nova"/>
              <a:sym typeface="Proxima Nova"/>
            </a:endParaRPr>
          </a:p>
        </p:txBody>
      </p:sp>
      <p:sp>
        <p:nvSpPr>
          <p:cNvPr id="149" name="Google Shape;149;p30"/>
          <p:cNvSpPr/>
          <p:nvPr/>
        </p:nvSpPr>
        <p:spPr>
          <a:xfrm>
            <a:off x="2306900" y="2428450"/>
            <a:ext cx="696900" cy="250800"/>
          </a:xfrm>
          <a:prstGeom prst="rightArrow">
            <a:avLst>
              <a:gd name="adj1" fmla="val 50000"/>
              <a:gd name="adj2" fmla="val 50000"/>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0"/>
          <p:cNvSpPr/>
          <p:nvPr/>
        </p:nvSpPr>
        <p:spPr>
          <a:xfrm rot="-1275030">
            <a:off x="5471011" y="1769339"/>
            <a:ext cx="1031325" cy="250756"/>
          </a:xfrm>
          <a:prstGeom prst="rightArrow">
            <a:avLst>
              <a:gd name="adj1" fmla="val 50000"/>
              <a:gd name="adj2" fmla="val 50000"/>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0"/>
          <p:cNvSpPr/>
          <p:nvPr/>
        </p:nvSpPr>
        <p:spPr>
          <a:xfrm>
            <a:off x="5470963" y="2481200"/>
            <a:ext cx="1031400" cy="250800"/>
          </a:xfrm>
          <a:prstGeom prst="rightArrow">
            <a:avLst>
              <a:gd name="adj1" fmla="val 50000"/>
              <a:gd name="adj2" fmla="val 50000"/>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0"/>
          <p:cNvSpPr/>
          <p:nvPr/>
        </p:nvSpPr>
        <p:spPr>
          <a:xfrm rot="1524147">
            <a:off x="5470899" y="3223833"/>
            <a:ext cx="1031532" cy="250802"/>
          </a:xfrm>
          <a:prstGeom prst="rightArrow">
            <a:avLst>
              <a:gd name="adj1" fmla="val 50000"/>
              <a:gd name="adj2" fmla="val 50000"/>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0"/>
          <p:cNvSpPr txBox="1"/>
          <p:nvPr/>
        </p:nvSpPr>
        <p:spPr>
          <a:xfrm rot="-1308359">
            <a:off x="5378910" y="1588739"/>
            <a:ext cx="696970" cy="138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Proxima Nova"/>
                <a:ea typeface="Proxima Nova"/>
                <a:cs typeface="Proxima Nova"/>
                <a:sym typeface="Proxima Nova"/>
              </a:rPr>
              <a:t>Add</a:t>
            </a:r>
            <a:endParaRPr i="1">
              <a:latin typeface="Proxima Nova"/>
              <a:ea typeface="Proxima Nova"/>
              <a:cs typeface="Proxima Nova"/>
              <a:sym typeface="Proxima Nova"/>
            </a:endParaRPr>
          </a:p>
        </p:txBody>
      </p:sp>
      <p:sp>
        <p:nvSpPr>
          <p:cNvPr id="154" name="Google Shape;154;p30"/>
          <p:cNvSpPr txBox="1"/>
          <p:nvPr/>
        </p:nvSpPr>
        <p:spPr>
          <a:xfrm>
            <a:off x="5460613" y="2198475"/>
            <a:ext cx="1756500" cy="1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Proxima Nova"/>
                <a:ea typeface="Proxima Nova"/>
                <a:cs typeface="Proxima Nova"/>
                <a:sym typeface="Proxima Nova"/>
              </a:rPr>
              <a:t>Mine Block</a:t>
            </a:r>
            <a:endParaRPr i="1">
              <a:latin typeface="Proxima Nova"/>
              <a:ea typeface="Proxima Nova"/>
              <a:cs typeface="Proxima Nova"/>
              <a:sym typeface="Proxima Nova"/>
            </a:endParaRPr>
          </a:p>
        </p:txBody>
      </p:sp>
      <p:sp>
        <p:nvSpPr>
          <p:cNvPr id="155" name="Google Shape;155;p30"/>
          <p:cNvSpPr txBox="1"/>
          <p:nvPr/>
        </p:nvSpPr>
        <p:spPr>
          <a:xfrm rot="1426800">
            <a:off x="5586104" y="2988365"/>
            <a:ext cx="1052016" cy="27173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Proxima Nova"/>
                <a:ea typeface="Proxima Nova"/>
                <a:cs typeface="Proxima Nova"/>
                <a:sym typeface="Proxima Nova"/>
              </a:rPr>
              <a:t>View User</a:t>
            </a:r>
            <a:endParaRPr i="1">
              <a:latin typeface="Proxima Nova"/>
              <a:ea typeface="Proxima Nova"/>
              <a:cs typeface="Proxima Nova"/>
              <a:sym typeface="Proxima Nova"/>
            </a:endParaRPr>
          </a:p>
        </p:txBody>
      </p:sp>
      <p:sp>
        <p:nvSpPr>
          <p:cNvPr id="156" name="Google Shape;156;p30"/>
          <p:cNvSpPr txBox="1"/>
          <p:nvPr/>
        </p:nvSpPr>
        <p:spPr>
          <a:xfrm>
            <a:off x="6735750" y="1389025"/>
            <a:ext cx="2000400" cy="599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Proxima Nova"/>
                <a:ea typeface="Proxima Nova"/>
                <a:cs typeface="Proxima Nova"/>
                <a:sym typeface="Proxima Nova"/>
              </a:rPr>
              <a:t>ZKP Implementation to</a:t>
            </a:r>
            <a:endParaRPr u="sng">
              <a:latin typeface="Proxima Nova"/>
              <a:ea typeface="Proxima Nova"/>
              <a:cs typeface="Proxima Nova"/>
              <a:sym typeface="Proxima Nova"/>
            </a:endParaRPr>
          </a:p>
          <a:p>
            <a:pPr marL="0" lvl="0" indent="0" algn="ctr" rtl="0">
              <a:spcBef>
                <a:spcPts val="0"/>
              </a:spcBef>
              <a:spcAft>
                <a:spcPts val="0"/>
              </a:spcAft>
              <a:buNone/>
            </a:pPr>
            <a:r>
              <a:rPr lang="en" u="sng">
                <a:latin typeface="Proxima Nova"/>
                <a:ea typeface="Proxima Nova"/>
                <a:cs typeface="Proxima Nova"/>
                <a:sym typeface="Proxima Nova"/>
              </a:rPr>
              <a:t>Verify transaction</a:t>
            </a:r>
            <a:endParaRPr u="sng">
              <a:latin typeface="Proxima Nova"/>
              <a:ea typeface="Proxima Nova"/>
              <a:cs typeface="Proxima Nova"/>
              <a:sym typeface="Proxima Nova"/>
            </a:endParaRPr>
          </a:p>
        </p:txBody>
      </p:sp>
      <p:sp>
        <p:nvSpPr>
          <p:cNvPr id="157" name="Google Shape;157;p30"/>
          <p:cNvSpPr txBox="1"/>
          <p:nvPr/>
        </p:nvSpPr>
        <p:spPr>
          <a:xfrm>
            <a:off x="6697500" y="2333300"/>
            <a:ext cx="2076900" cy="546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Proxima Nova"/>
                <a:ea typeface="Proxima Nova"/>
                <a:cs typeface="Proxima Nova"/>
                <a:sym typeface="Proxima Nova"/>
              </a:rPr>
              <a:t>Proof of work : Block is mined</a:t>
            </a:r>
            <a:endParaRPr u="sng">
              <a:latin typeface="Proxima Nova"/>
              <a:ea typeface="Proxima Nova"/>
              <a:cs typeface="Proxima Nova"/>
              <a:sym typeface="Proxima Nova"/>
            </a:endParaRPr>
          </a:p>
        </p:txBody>
      </p:sp>
      <p:sp>
        <p:nvSpPr>
          <p:cNvPr id="158" name="Google Shape;158;p30"/>
          <p:cNvSpPr txBox="1"/>
          <p:nvPr/>
        </p:nvSpPr>
        <p:spPr>
          <a:xfrm>
            <a:off x="6711575" y="3303650"/>
            <a:ext cx="2076900" cy="607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Proxima Nova"/>
                <a:ea typeface="Proxima Nova"/>
                <a:cs typeface="Proxima Nova"/>
                <a:sym typeface="Proxima Nova"/>
              </a:rPr>
              <a:t>Shows record of users</a:t>
            </a:r>
            <a:endParaRPr u="sng">
              <a:latin typeface="Proxima Nova"/>
              <a:ea typeface="Proxima Nova"/>
              <a:cs typeface="Proxima Nova"/>
              <a:sym typeface="Proxima Nova"/>
            </a:endParaRPr>
          </a:p>
        </p:txBody>
      </p:sp>
      <p:sp>
        <p:nvSpPr>
          <p:cNvPr id="159" name="Google Shape;159;p30"/>
          <p:cNvSpPr txBox="1"/>
          <p:nvPr/>
        </p:nvSpPr>
        <p:spPr>
          <a:xfrm>
            <a:off x="2439450" y="37250"/>
            <a:ext cx="42651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b="1">
                <a:latin typeface="Playfair Display"/>
                <a:ea typeface="Playfair Display"/>
                <a:cs typeface="Playfair Display"/>
                <a:sym typeface="Playfair Display"/>
              </a:rPr>
              <a:t>FLOWCHART</a:t>
            </a:r>
            <a:endParaRPr sz="4800" b="1">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body" idx="1"/>
          </p:nvPr>
        </p:nvSpPr>
        <p:spPr>
          <a:xfrm>
            <a:off x="311700" y="228300"/>
            <a:ext cx="8520600" cy="461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CC4125"/>
                </a:solidFill>
                <a:latin typeface="Merriweather"/>
                <a:ea typeface="Merriweather"/>
                <a:cs typeface="Merriweather"/>
                <a:sym typeface="Merriweather"/>
              </a:rPr>
              <a:t>OUR MODEL</a:t>
            </a:r>
            <a:endParaRPr sz="2200" b="1">
              <a:solidFill>
                <a:srgbClr val="CC4125"/>
              </a:solidFill>
              <a:latin typeface="Merriweather"/>
              <a:ea typeface="Merriweather"/>
              <a:cs typeface="Merriweather"/>
              <a:sym typeface="Merriweather"/>
            </a:endParaRPr>
          </a:p>
          <a:p>
            <a:pPr marL="0" lvl="0" indent="0" algn="l" rtl="0">
              <a:spcBef>
                <a:spcPts val="1600"/>
              </a:spcBef>
              <a:spcAft>
                <a:spcPts val="0"/>
              </a:spcAft>
              <a:buNone/>
            </a:pPr>
            <a:r>
              <a:rPr lang="en" sz="2200">
                <a:solidFill>
                  <a:srgbClr val="000000"/>
                </a:solidFill>
                <a:latin typeface="Merriweather"/>
                <a:ea typeface="Merriweather"/>
                <a:cs typeface="Merriweather"/>
                <a:sym typeface="Merriweather"/>
              </a:rPr>
              <a:t>This blockchain will be used for </a:t>
            </a:r>
            <a:r>
              <a:rPr lang="en" sz="2200" b="1">
                <a:solidFill>
                  <a:srgbClr val="FF0000"/>
                </a:solidFill>
                <a:latin typeface="Merriweather"/>
                <a:ea typeface="Merriweather"/>
                <a:cs typeface="Merriweather"/>
                <a:sym typeface="Merriweather"/>
              </a:rPr>
              <a:t>one</a:t>
            </a:r>
            <a:r>
              <a:rPr lang="en" sz="2200">
                <a:solidFill>
                  <a:srgbClr val="000000"/>
                </a:solidFill>
                <a:latin typeface="Merriweather"/>
                <a:ea typeface="Merriweather"/>
                <a:cs typeface="Merriweather"/>
                <a:sym typeface="Merriweather"/>
              </a:rPr>
              <a:t> particular case.</a:t>
            </a:r>
            <a:endParaRPr sz="22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2200">
                <a:solidFill>
                  <a:srgbClr val="0000FF"/>
                </a:solidFill>
                <a:latin typeface="Merriweather"/>
                <a:ea typeface="Merriweather"/>
                <a:cs typeface="Merriweather"/>
                <a:sym typeface="Merriweather"/>
              </a:rPr>
              <a:t>I)</a:t>
            </a:r>
            <a:r>
              <a:rPr lang="en" sz="2200">
                <a:solidFill>
                  <a:srgbClr val="000000"/>
                </a:solidFill>
                <a:latin typeface="Merriweather"/>
                <a:ea typeface="Merriweather"/>
                <a:cs typeface="Merriweather"/>
                <a:sym typeface="Merriweather"/>
              </a:rPr>
              <a:t> Officials handling evidence of the case will be issued unique </a:t>
            </a:r>
            <a:r>
              <a:rPr lang="en" sz="2200" b="1">
                <a:solidFill>
                  <a:srgbClr val="000000"/>
                </a:solidFill>
                <a:latin typeface="Merriweather"/>
                <a:ea typeface="Merriweather"/>
                <a:cs typeface="Merriweather"/>
                <a:sym typeface="Merriweather"/>
              </a:rPr>
              <a:t>UserIds </a:t>
            </a:r>
            <a:r>
              <a:rPr lang="en" sz="2200">
                <a:solidFill>
                  <a:srgbClr val="000000"/>
                </a:solidFill>
                <a:latin typeface="Merriweather"/>
                <a:ea typeface="Merriweather"/>
                <a:cs typeface="Merriweather"/>
                <a:sym typeface="Merriweather"/>
              </a:rPr>
              <a:t>that they will use to add data (blocks) to the blockchain.</a:t>
            </a:r>
            <a:endParaRPr sz="2200">
              <a:solidFill>
                <a:srgbClr val="000000"/>
              </a:solidFill>
              <a:latin typeface="Merriweather"/>
              <a:ea typeface="Merriweather"/>
              <a:cs typeface="Merriweather"/>
              <a:sym typeface="Merriweather"/>
            </a:endParaRPr>
          </a:p>
          <a:p>
            <a:pPr marL="0" lvl="0" indent="0" algn="l" rtl="0">
              <a:spcBef>
                <a:spcPts val="1600"/>
              </a:spcBef>
              <a:spcAft>
                <a:spcPts val="0"/>
              </a:spcAft>
              <a:buNone/>
            </a:pPr>
            <a:r>
              <a:rPr lang="en" sz="2200">
                <a:solidFill>
                  <a:srgbClr val="000000"/>
                </a:solidFill>
                <a:latin typeface="Merriweather"/>
                <a:ea typeface="Merriweather"/>
                <a:cs typeface="Merriweather"/>
                <a:sym typeface="Merriweather"/>
              </a:rPr>
              <a:t>For our model these are the two UserIds you can use:</a:t>
            </a:r>
            <a:endParaRPr sz="2200">
              <a:solidFill>
                <a:srgbClr val="000000"/>
              </a:solidFill>
              <a:latin typeface="Merriweather"/>
              <a:ea typeface="Merriweather"/>
              <a:cs typeface="Merriweather"/>
              <a:sym typeface="Merriweather"/>
            </a:endParaRPr>
          </a:p>
          <a:p>
            <a:pPr marL="457200" lvl="0" indent="-368300" algn="l" rtl="0">
              <a:spcBef>
                <a:spcPts val="1600"/>
              </a:spcBef>
              <a:spcAft>
                <a:spcPts val="0"/>
              </a:spcAft>
              <a:buClr>
                <a:srgbClr val="000000"/>
              </a:buClr>
              <a:buSzPts val="2200"/>
              <a:buFont typeface="Merriweather"/>
              <a:buAutoNum type="arabicPeriod"/>
            </a:pPr>
            <a:r>
              <a:rPr lang="en" sz="2200">
                <a:solidFill>
                  <a:srgbClr val="000000"/>
                </a:solidFill>
                <a:latin typeface="Merriweather"/>
                <a:ea typeface="Merriweather"/>
                <a:cs typeface="Merriweather"/>
                <a:sym typeface="Merriweather"/>
              </a:rPr>
              <a:t>1693</a:t>
            </a:r>
            <a:endParaRPr sz="2200">
              <a:solidFill>
                <a:srgbClr val="000000"/>
              </a:solidFill>
              <a:latin typeface="Merriweather"/>
              <a:ea typeface="Merriweather"/>
              <a:cs typeface="Merriweather"/>
              <a:sym typeface="Merriweather"/>
            </a:endParaRPr>
          </a:p>
          <a:p>
            <a:pPr marL="457200" lvl="0" indent="-368300" algn="l" rtl="0">
              <a:spcBef>
                <a:spcPts val="0"/>
              </a:spcBef>
              <a:spcAft>
                <a:spcPts val="0"/>
              </a:spcAft>
              <a:buClr>
                <a:srgbClr val="000000"/>
              </a:buClr>
              <a:buSzPts val="2200"/>
              <a:buFont typeface="Merriweather"/>
              <a:buAutoNum type="arabicPeriod"/>
            </a:pPr>
            <a:r>
              <a:rPr lang="en" sz="2200">
                <a:solidFill>
                  <a:srgbClr val="000000"/>
                </a:solidFill>
                <a:latin typeface="Merriweather"/>
                <a:ea typeface="Merriweather"/>
                <a:cs typeface="Merriweather"/>
                <a:sym typeface="Merriweather"/>
              </a:rPr>
              <a:t>1598</a:t>
            </a:r>
            <a:endParaRPr sz="2200">
              <a:solidFill>
                <a:srgbClr val="000000"/>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p:nvPr>
        </p:nvSpPr>
        <p:spPr>
          <a:xfrm>
            <a:off x="365425" y="230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Merriweather"/>
                <a:ea typeface="Merriweather"/>
                <a:cs typeface="Merriweather"/>
                <a:sym typeface="Merriweather"/>
              </a:rPr>
              <a:t>LogIn Page</a:t>
            </a:r>
            <a:endParaRPr sz="2100" b="1">
              <a:solidFill>
                <a:srgbClr val="666666"/>
              </a:solidFill>
              <a:latin typeface="Merriweather"/>
              <a:ea typeface="Merriweather"/>
              <a:cs typeface="Merriweather"/>
              <a:sym typeface="Merriweather"/>
            </a:endParaRPr>
          </a:p>
        </p:txBody>
      </p:sp>
      <p:sp>
        <p:nvSpPr>
          <p:cNvPr id="170" name="Google Shape;170;p32"/>
          <p:cNvSpPr txBox="1">
            <a:spLocks noGrp="1"/>
          </p:cNvSpPr>
          <p:nvPr>
            <p:ph type="body" idx="1"/>
          </p:nvPr>
        </p:nvSpPr>
        <p:spPr>
          <a:xfrm>
            <a:off x="5761250" y="991325"/>
            <a:ext cx="3124800" cy="3588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500">
              <a:solidFill>
                <a:srgbClr val="000000"/>
              </a:solidFill>
            </a:endParaRPr>
          </a:p>
          <a:p>
            <a:pPr marL="457200" lvl="0" indent="-330200" algn="l" rtl="0">
              <a:spcBef>
                <a:spcPts val="1600"/>
              </a:spcBef>
              <a:spcAft>
                <a:spcPts val="0"/>
              </a:spcAft>
              <a:buClr>
                <a:srgbClr val="434343"/>
              </a:buClr>
              <a:buSzPts val="1600"/>
              <a:buChar char="●"/>
            </a:pPr>
            <a:r>
              <a:rPr lang="en" sz="1600">
                <a:solidFill>
                  <a:srgbClr val="434343"/>
                </a:solidFill>
              </a:rPr>
              <a:t>Enter issued User Id.</a:t>
            </a:r>
            <a:endParaRPr sz="1600">
              <a:solidFill>
                <a:srgbClr val="434343"/>
              </a:solidFill>
            </a:endParaRPr>
          </a:p>
          <a:p>
            <a:pPr marL="457200" lvl="0" indent="-330200" algn="l" rtl="0">
              <a:spcBef>
                <a:spcPts val="0"/>
              </a:spcBef>
              <a:spcAft>
                <a:spcPts val="0"/>
              </a:spcAft>
              <a:buClr>
                <a:srgbClr val="000000"/>
              </a:buClr>
              <a:buSzPts val="1600"/>
              <a:buChar char="●"/>
            </a:pPr>
            <a:r>
              <a:rPr lang="en" sz="1600">
                <a:solidFill>
                  <a:srgbClr val="434343"/>
                </a:solidFill>
              </a:rPr>
              <a:t>Click on the Login Button</a:t>
            </a:r>
            <a:r>
              <a:rPr lang="en" sz="1600">
                <a:solidFill>
                  <a:srgbClr val="000000"/>
                </a:solidFill>
              </a:rPr>
              <a:t>.</a:t>
            </a: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0" lvl="0" indent="0" algn="l" rtl="0">
              <a:spcBef>
                <a:spcPts val="1600"/>
              </a:spcBef>
              <a:spcAft>
                <a:spcPts val="0"/>
              </a:spcAft>
              <a:buNone/>
            </a:pPr>
            <a:r>
              <a:rPr lang="en" sz="1600">
                <a:solidFill>
                  <a:srgbClr val="FF0000"/>
                </a:solidFill>
              </a:rPr>
              <a:t>Warning </a:t>
            </a:r>
            <a:r>
              <a:rPr lang="en" sz="1600"/>
              <a:t>appears if:</a:t>
            </a:r>
            <a:endParaRPr sz="1600"/>
          </a:p>
          <a:p>
            <a:pPr marL="457200" lvl="0" indent="-330200" algn="l" rtl="0">
              <a:spcBef>
                <a:spcPts val="1600"/>
              </a:spcBef>
              <a:spcAft>
                <a:spcPts val="0"/>
              </a:spcAft>
              <a:buSzPts val="1600"/>
              <a:buAutoNum type="arabicPeriod"/>
            </a:pPr>
            <a:r>
              <a:rPr lang="en" sz="1600"/>
              <a:t>User Id is invalid.</a:t>
            </a:r>
            <a:endParaRPr sz="1600"/>
          </a:p>
          <a:p>
            <a:pPr marL="457200" lvl="0" indent="-330200" algn="l" rtl="0">
              <a:spcBef>
                <a:spcPts val="0"/>
              </a:spcBef>
              <a:spcAft>
                <a:spcPts val="0"/>
              </a:spcAft>
              <a:buSzPts val="1600"/>
              <a:buAutoNum type="arabicPeriod"/>
            </a:pPr>
            <a:r>
              <a:rPr lang="en" sz="1600"/>
              <a:t>User Id is not entered</a:t>
            </a:r>
            <a:endParaRPr sz="1600"/>
          </a:p>
          <a:p>
            <a:pPr marL="0" lvl="0" indent="0" algn="l" rtl="0">
              <a:spcBef>
                <a:spcPts val="1600"/>
              </a:spcBef>
              <a:spcAft>
                <a:spcPts val="1600"/>
              </a:spcAft>
              <a:buNone/>
            </a:pPr>
            <a:endParaRPr sz="1900"/>
          </a:p>
        </p:txBody>
      </p:sp>
      <p:pic>
        <p:nvPicPr>
          <p:cNvPr id="171" name="Google Shape;171;p32"/>
          <p:cNvPicPr preferRelativeResize="0"/>
          <p:nvPr/>
        </p:nvPicPr>
        <p:blipFill rotWithShape="1">
          <a:blip r:embed="rId3">
            <a:alphaModFix/>
          </a:blip>
          <a:srcRect b="2515"/>
          <a:stretch/>
        </p:blipFill>
        <p:spPr>
          <a:xfrm>
            <a:off x="300150" y="742575"/>
            <a:ext cx="5353675" cy="398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311700" y="136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3"/>
                </a:solidFill>
                <a:latin typeface="Merriweather"/>
                <a:ea typeface="Merriweather"/>
                <a:cs typeface="Merriweather"/>
                <a:sym typeface="Merriweather"/>
              </a:rPr>
              <a:t>Homepage</a:t>
            </a:r>
            <a:endParaRPr sz="2100" b="1">
              <a:latin typeface="Merriweather"/>
              <a:ea typeface="Merriweather"/>
              <a:cs typeface="Merriweather"/>
              <a:sym typeface="Merriweather"/>
            </a:endParaRPr>
          </a:p>
        </p:txBody>
      </p:sp>
      <p:sp>
        <p:nvSpPr>
          <p:cNvPr id="177" name="Google Shape;177;p33"/>
          <p:cNvSpPr txBox="1">
            <a:spLocks noGrp="1"/>
          </p:cNvSpPr>
          <p:nvPr>
            <p:ph type="body" idx="2"/>
          </p:nvPr>
        </p:nvSpPr>
        <p:spPr>
          <a:xfrm>
            <a:off x="5543725" y="964450"/>
            <a:ext cx="3600300" cy="36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Enter the following:</a:t>
            </a:r>
            <a:endParaRPr i="1"/>
          </a:p>
          <a:p>
            <a:pPr marL="457200" lvl="0" indent="-317500" algn="l" rtl="0">
              <a:spcBef>
                <a:spcPts val="1600"/>
              </a:spcBef>
              <a:spcAft>
                <a:spcPts val="0"/>
              </a:spcAft>
              <a:buSzPts val="1400"/>
              <a:buAutoNum type="arabicPeriod"/>
            </a:pPr>
            <a:r>
              <a:rPr lang="en"/>
              <a:t>Location where evidence is submitted</a:t>
            </a:r>
            <a:endParaRPr/>
          </a:p>
          <a:p>
            <a:pPr marL="457200" lvl="0" indent="-317500" algn="l" rtl="0">
              <a:spcBef>
                <a:spcPts val="0"/>
              </a:spcBef>
              <a:spcAft>
                <a:spcPts val="0"/>
              </a:spcAft>
              <a:buSzPts val="1400"/>
              <a:buAutoNum type="arabicPeriod"/>
            </a:pPr>
            <a:r>
              <a:rPr lang="en"/>
              <a:t>Evidence Number</a:t>
            </a:r>
            <a:endParaRPr/>
          </a:p>
          <a:p>
            <a:pPr marL="457200" lvl="0" indent="-317500" algn="l" rtl="0">
              <a:spcBef>
                <a:spcPts val="0"/>
              </a:spcBef>
              <a:spcAft>
                <a:spcPts val="0"/>
              </a:spcAft>
              <a:buSzPts val="1400"/>
              <a:buAutoNum type="arabicPeriod"/>
            </a:pPr>
            <a:r>
              <a:rPr lang="en"/>
              <a:t>Details include type of evidence found(gun,blood,fingerprints etc.)</a:t>
            </a:r>
            <a:endParaRPr/>
          </a:p>
          <a:p>
            <a:pPr marL="0" lvl="0" indent="0" algn="l" rtl="0">
              <a:spcBef>
                <a:spcPts val="1600"/>
              </a:spcBef>
              <a:spcAft>
                <a:spcPts val="0"/>
              </a:spcAft>
              <a:buNone/>
            </a:pPr>
            <a:r>
              <a:rPr lang="en"/>
              <a:t>Click on ‘Add Evidence’ .</a:t>
            </a:r>
            <a:endParaRPr/>
          </a:p>
          <a:p>
            <a:pPr marL="0" lvl="0" indent="0" algn="l" rtl="0">
              <a:spcBef>
                <a:spcPts val="1600"/>
              </a:spcBef>
              <a:spcAft>
                <a:spcPts val="0"/>
              </a:spcAft>
              <a:buNone/>
            </a:pPr>
            <a:r>
              <a:rPr lang="en"/>
              <a:t>This button will go on to use ZKP to verify the transaction</a:t>
            </a:r>
            <a:endParaRPr/>
          </a:p>
          <a:p>
            <a:pPr marL="0" lvl="0" indent="0" algn="l" rtl="0">
              <a:spcBef>
                <a:spcPts val="1600"/>
              </a:spcBef>
              <a:spcAft>
                <a:spcPts val="0"/>
              </a:spcAft>
              <a:buNone/>
            </a:pPr>
            <a:r>
              <a:rPr lang="en" b="1" i="1">
                <a:solidFill>
                  <a:srgbClr val="6AA84F"/>
                </a:solidFill>
              </a:rPr>
              <a:t>Only after transaction is verified, it can be added to the blockchain. </a:t>
            </a:r>
            <a:endParaRPr b="1" i="1">
              <a:solidFill>
                <a:srgbClr val="6AA84F"/>
              </a:solidFill>
            </a:endParaRPr>
          </a:p>
          <a:p>
            <a:pPr marL="914400" lvl="0" indent="0" algn="l" rtl="0">
              <a:spcBef>
                <a:spcPts val="1600"/>
              </a:spcBef>
              <a:spcAft>
                <a:spcPts val="1600"/>
              </a:spcAft>
              <a:buNone/>
            </a:pPr>
            <a:endParaRPr/>
          </a:p>
        </p:txBody>
      </p:sp>
      <p:pic>
        <p:nvPicPr>
          <p:cNvPr id="178" name="Google Shape;178;p33"/>
          <p:cNvPicPr preferRelativeResize="0"/>
          <p:nvPr/>
        </p:nvPicPr>
        <p:blipFill rotWithShape="1">
          <a:blip r:embed="rId3">
            <a:alphaModFix/>
          </a:blip>
          <a:srcRect l="1302"/>
          <a:stretch/>
        </p:blipFill>
        <p:spPr>
          <a:xfrm>
            <a:off x="206300" y="629925"/>
            <a:ext cx="5229999" cy="4337750"/>
          </a:xfrm>
          <a:prstGeom prst="rect">
            <a:avLst/>
          </a:prstGeom>
          <a:noFill/>
          <a:ln>
            <a:noFill/>
          </a:ln>
        </p:spPr>
      </p:pic>
      <p:sp>
        <p:nvSpPr>
          <p:cNvPr id="179" name="Google Shape;179;p33"/>
          <p:cNvSpPr txBox="1"/>
          <p:nvPr/>
        </p:nvSpPr>
        <p:spPr>
          <a:xfrm>
            <a:off x="2118163" y="2236050"/>
            <a:ext cx="13371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highlight>
                  <a:srgbClr val="FFFFFF"/>
                </a:highlight>
                <a:latin typeface="Proxima Nova"/>
                <a:ea typeface="Proxima Nova"/>
                <a:cs typeface="Proxima Nova"/>
                <a:sym typeface="Proxima Nova"/>
              </a:rPr>
              <a:t>Fingerprints</a:t>
            </a:r>
            <a:endParaRPr sz="1100">
              <a:highlight>
                <a:srgbClr val="FFFFFF"/>
              </a:highlight>
              <a:latin typeface="Proxima Nova"/>
              <a:ea typeface="Proxima Nova"/>
              <a:cs typeface="Proxima Nova"/>
              <a:sym typeface="Proxima Nova"/>
            </a:endParaRPr>
          </a:p>
        </p:txBody>
      </p:sp>
      <p:cxnSp>
        <p:nvCxnSpPr>
          <p:cNvPr id="180" name="Google Shape;180;p33"/>
          <p:cNvCxnSpPr/>
          <p:nvPr/>
        </p:nvCxnSpPr>
        <p:spPr>
          <a:xfrm rot="10800000" flipH="1">
            <a:off x="15825" y="5080350"/>
            <a:ext cx="9100200" cy="31500"/>
          </a:xfrm>
          <a:prstGeom prst="straightConnector1">
            <a:avLst/>
          </a:prstGeom>
          <a:noFill/>
          <a:ln w="76200" cap="flat" cmpd="sng">
            <a:solidFill>
              <a:schemeClr val="lt2"/>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817</Words>
  <PresentationFormat>On-screen Show (16:9)</PresentationFormat>
  <Paragraphs>99</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Proxima Nova</vt:lpstr>
      <vt:lpstr>Georgia</vt:lpstr>
      <vt:lpstr>Merriweather</vt:lpstr>
      <vt:lpstr>Playfair Display</vt:lpstr>
      <vt:lpstr>Simple Light</vt:lpstr>
      <vt:lpstr>Spearmint</vt:lpstr>
      <vt:lpstr>F463  CRYPTOGRAPHY PROJECT</vt:lpstr>
      <vt:lpstr> TEAM 5 MEMBERS</vt:lpstr>
      <vt:lpstr>Why we chose this area?</vt:lpstr>
      <vt:lpstr>The problem or challenge</vt:lpstr>
      <vt:lpstr>How it works?</vt:lpstr>
      <vt:lpstr>Slide 6</vt:lpstr>
      <vt:lpstr>Slide 7</vt:lpstr>
      <vt:lpstr>LogIn Page</vt:lpstr>
      <vt:lpstr>Homepage</vt:lpstr>
      <vt:lpstr>Verify Transaction()</vt:lpstr>
      <vt:lpstr>Slide 11</vt:lpstr>
      <vt:lpstr>Slide 12</vt:lpstr>
      <vt:lpstr>Slide 13</vt:lpstr>
      <vt:lpstr>Mine Block</vt:lpstr>
      <vt:lpstr>View User</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F463  CRYPTOGRAPHY PROJECT</dc:title>
  <cp:lastModifiedBy>Anvitha Nallan</cp:lastModifiedBy>
  <cp:revision>1</cp:revision>
  <dcterms:modified xsi:type="dcterms:W3CDTF">2020-04-25T17:36:22Z</dcterms:modified>
</cp:coreProperties>
</file>